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22A7D72C-462A-4A15-945D-2A03B1B6E99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13D88-18C8-4BCB-9066-EBAF5C5BA6CB}" type="slidenum">
              <a:rPr lang="ru-RU" altLang="en-US"/>
              <a:pPr/>
              <a:t>1</a:t>
            </a:fld>
            <a:endParaRPr lang="ru-RU" altLang="en-US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5D12E8-D5DC-4F44-9AB8-5E646EFD3A9D}" type="slidenum">
              <a:rPr lang="ru-RU" altLang="en-US"/>
              <a:pPr/>
              <a:t>10</a:t>
            </a:fld>
            <a:endParaRPr lang="ru-RU" altLang="en-US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131DD5-BC09-4081-B9B4-9904C1C8F66A}" type="slidenum">
              <a:rPr lang="ru-RU" altLang="en-US"/>
              <a:pPr/>
              <a:t>11</a:t>
            </a:fld>
            <a:endParaRPr lang="ru-RU" altLang="en-US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5B32E8-ED20-4726-BF19-E72F20AC4C96}" type="slidenum">
              <a:rPr lang="ru-RU" altLang="en-US"/>
              <a:pPr/>
              <a:t>12</a:t>
            </a:fld>
            <a:endParaRPr lang="ru-RU" altLang="en-US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28941-8671-4F7F-AC8F-B7F37C1AE71A}" type="slidenum">
              <a:rPr lang="ru-RU" altLang="en-US"/>
              <a:pPr/>
              <a:t>13</a:t>
            </a:fld>
            <a:endParaRPr lang="ru-RU" altLang="en-US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45BACD-2FAB-48F4-AD17-FB6CC69C23E5}" type="slidenum">
              <a:rPr lang="ru-RU" altLang="en-US"/>
              <a:pPr/>
              <a:t>14</a:t>
            </a:fld>
            <a:endParaRPr lang="ru-RU" altLang="en-US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22FD08-D540-480C-9BDC-D03730D5356F}" type="slidenum">
              <a:rPr lang="ru-RU" altLang="en-US"/>
              <a:pPr/>
              <a:t>15</a:t>
            </a:fld>
            <a:endParaRPr lang="ru-RU" altLang="en-US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314BC1-35E1-4AAC-BEB4-913971B20E2D}" type="slidenum">
              <a:rPr lang="ru-RU" altLang="en-US"/>
              <a:pPr/>
              <a:t>16</a:t>
            </a:fld>
            <a:endParaRPr lang="ru-RU" altLang="en-US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8E0A3D-BBB5-40C9-8927-8C53EDECD703}" type="slidenum">
              <a:rPr lang="ru-RU" altLang="en-US"/>
              <a:pPr/>
              <a:t>17</a:t>
            </a:fld>
            <a:endParaRPr lang="ru-RU" altLang="en-US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29FB12-2256-4F98-9B26-5B3D6C55081E}" type="slidenum">
              <a:rPr lang="ru-RU" altLang="en-US"/>
              <a:pPr/>
              <a:t>2</a:t>
            </a:fld>
            <a:endParaRPr lang="ru-RU" altLang="en-US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4BEFB3-91FB-4605-A6C6-4A228132714E}" type="slidenum">
              <a:rPr lang="ru-RU" altLang="en-US"/>
              <a:pPr/>
              <a:t>3</a:t>
            </a:fld>
            <a:endParaRPr lang="ru-RU" altLang="en-US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BD1A03-39D0-4F91-A22C-6C288CDECCD4}" type="slidenum">
              <a:rPr lang="ru-RU" altLang="en-US"/>
              <a:pPr/>
              <a:t>4</a:t>
            </a:fld>
            <a:endParaRPr lang="ru-RU" altLang="en-US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75255D-71F4-4DA7-907B-AAB50E7BFA91}" type="slidenum">
              <a:rPr lang="ru-RU" altLang="en-US"/>
              <a:pPr/>
              <a:t>5</a:t>
            </a:fld>
            <a:endParaRPr lang="ru-RU" altLang="en-US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03EB5D-7ECD-42BB-98F4-B68447394D55}" type="slidenum">
              <a:rPr lang="ru-RU" altLang="en-US"/>
              <a:pPr/>
              <a:t>6</a:t>
            </a:fld>
            <a:endParaRPr lang="ru-RU" altLang="en-US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DD96E0-27DD-406D-A9A6-4091B647761C}" type="slidenum">
              <a:rPr lang="ru-RU" altLang="en-US"/>
              <a:pPr/>
              <a:t>7</a:t>
            </a:fld>
            <a:endParaRPr lang="ru-RU" altLang="en-US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0AA38A-6AD3-4866-9326-A5B212CB868F}" type="slidenum">
              <a:rPr lang="ru-RU" altLang="en-US"/>
              <a:pPr/>
              <a:t>8</a:t>
            </a:fld>
            <a:endParaRPr lang="ru-RU" altLang="en-US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99B0F0-ECCA-4F76-9F95-89BEE9530B02}" type="slidenum">
              <a:rPr lang="ru-RU" altLang="en-US"/>
              <a:pPr/>
              <a:t>9</a:t>
            </a:fld>
            <a:endParaRPr lang="ru-RU" altLang="en-US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ECB92D-F19E-4870-8F9F-07296D2B43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3782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113DF8-3A32-48DE-870D-80F3A75DD47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1255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5B9DEC-2514-42A9-8D20-04D2C5D1262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1565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8AB36676-CA4E-4AF3-9642-6BA67DAC8C6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5880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57CFFE-51E9-4AEA-800E-ADEB863BF92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17605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9A9EC4-CD24-44E2-B762-16DE4BCDF6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5397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BD5873-E56A-477D-BD39-01D0FCD323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04611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753C02-DF94-42E9-9381-B9929283222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1501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AAEED8-316A-4214-8C85-D25ADD1E967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6891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1219DF-53A1-4D7E-A52E-D10B1BC2CFA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9004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3DEB2D-0CFB-4911-9DE8-0A2C427E0BF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7695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F716BE-2BC7-41DC-9176-B94618648E0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73904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A4B758-FD2E-4668-80B5-CA453BF8DD2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24993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6121384-49B5-43A4-8890-5A448D10D84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17025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EA4D41-F319-4E14-AADF-9F553431822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18212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7A1A88-6E8C-41B7-8134-6433852BB5E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2125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58823B-C78A-41D5-A9CF-CA139C5B0BA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6233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65F4DE-0A11-4020-BC0D-6E6FE07ADA8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7828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9E0208-3911-4822-9C45-AABE9B8A1B5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2375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856C17-2AAA-417C-9BAE-BFBE336A75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418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7DC786-D966-4BFA-B48C-63DACE9031B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8898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2FD17D-09D4-4787-96B9-9B1BCFBD628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361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175CCE-5ADD-4E39-8AC6-31D774973D3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4125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C7133E6C-CC1C-46D3-AABE-F41FBD1BDD40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Для правки структуры щелкните мышью</a:t>
            </a:r>
          </a:p>
          <a:p>
            <a:pPr lvl="1"/>
            <a:r>
              <a:rPr lang="en-GB" altLang="en-US" smtClean="0"/>
              <a:t>Второй уровень структуры</a:t>
            </a:r>
          </a:p>
          <a:p>
            <a:pPr lvl="2"/>
            <a:r>
              <a:rPr lang="en-GB" altLang="en-US" smtClean="0"/>
              <a:t>Третий уровень структуры</a:t>
            </a:r>
          </a:p>
          <a:p>
            <a:pPr lvl="3"/>
            <a:r>
              <a:rPr lang="en-GB" altLang="en-US" smtClean="0"/>
              <a:t>Четвёртый уровень структуры</a:t>
            </a:r>
          </a:p>
          <a:p>
            <a:pPr lvl="4"/>
            <a:r>
              <a:rPr lang="en-GB" altLang="en-US" smtClean="0"/>
              <a:t>Пятый уровень структуры</a:t>
            </a:r>
          </a:p>
          <a:p>
            <a:pPr lvl="4"/>
            <a:r>
              <a:rPr lang="en-GB" altLang="en-US" smtClean="0"/>
              <a:t>Шестой уровень структуры</a:t>
            </a:r>
          </a:p>
          <a:p>
            <a:pPr lvl="4"/>
            <a:r>
              <a:rPr lang="en-GB" altLang="en-US" smtClean="0"/>
              <a:t>Седьмой уровень структуры</a:t>
            </a:r>
          </a:p>
          <a:p>
            <a:pPr lvl="4"/>
            <a:r>
              <a:rPr lang="en-GB" altLang="en-US" smtClean="0"/>
              <a:t>Восьмой уровень структуры</a:t>
            </a:r>
          </a:p>
          <a:p>
            <a:pPr lvl="4"/>
            <a:r>
              <a:rPr lang="en-GB" altLang="en-US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Для правки структуры щелкните мышью</a:t>
            </a:r>
          </a:p>
          <a:p>
            <a:pPr lvl="1"/>
            <a:r>
              <a:rPr lang="en-GB" altLang="en-US" smtClean="0"/>
              <a:t>Второй уровень структуры</a:t>
            </a:r>
          </a:p>
          <a:p>
            <a:pPr lvl="2"/>
            <a:r>
              <a:rPr lang="en-GB" altLang="en-US" smtClean="0"/>
              <a:t>Третий уровень структуры</a:t>
            </a:r>
          </a:p>
          <a:p>
            <a:pPr lvl="3"/>
            <a:r>
              <a:rPr lang="en-GB" altLang="en-US" smtClean="0"/>
              <a:t>Четвёртый уровень структуры</a:t>
            </a:r>
          </a:p>
          <a:p>
            <a:pPr lvl="4"/>
            <a:r>
              <a:rPr lang="en-GB" altLang="en-US" smtClean="0"/>
              <a:t>Пятый уровень структуры</a:t>
            </a:r>
          </a:p>
          <a:p>
            <a:pPr lvl="4"/>
            <a:r>
              <a:rPr lang="en-GB" altLang="en-US" smtClean="0"/>
              <a:t>Шестой уровень структуры</a:t>
            </a:r>
          </a:p>
          <a:p>
            <a:pPr lvl="4"/>
            <a:r>
              <a:rPr lang="en-GB" altLang="en-US" smtClean="0"/>
              <a:t>Седьмой уровень структуры</a:t>
            </a:r>
          </a:p>
          <a:p>
            <a:pPr lvl="4"/>
            <a:r>
              <a:rPr lang="en-GB" altLang="en-US" smtClean="0"/>
              <a:t>Восьмой уровень структуры</a:t>
            </a:r>
          </a:p>
          <a:p>
            <a:pPr lvl="0"/>
            <a:r>
              <a:rPr lang="en-GB" altLang="en-US" smtClean="0"/>
              <a:t>Девятый уровень структурыОбразец текста</a:t>
            </a:r>
          </a:p>
          <a:p>
            <a:pPr lvl="1"/>
            <a:r>
              <a:rPr lang="en-GB" altLang="en-US" smtClean="0"/>
              <a:t>Второй уровень</a:t>
            </a:r>
          </a:p>
          <a:p>
            <a:pPr lvl="2"/>
            <a:r>
              <a:rPr lang="en-GB" altLang="en-US" smtClean="0"/>
              <a:t>Третий уровень</a:t>
            </a:r>
          </a:p>
          <a:p>
            <a:pPr lvl="3"/>
            <a:r>
              <a:rPr lang="en-GB" altLang="en-US" smtClean="0"/>
              <a:t>Четвертый уровень</a:t>
            </a:r>
          </a:p>
          <a:p>
            <a:pPr lvl="4"/>
            <a:r>
              <a:rPr lang="en-GB" altLang="en-US" smtClean="0"/>
              <a:t>Пятый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ru-RU" altLang="en-US"/>
              <a:t>23.3.20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9299B496-247E-481D-89DA-7613C456F01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ln/>
        </p:spPr>
        <p:txBody>
          <a:bodyPr lIns="90000" tIns="45000" rIns="90000" bIns="45000"/>
          <a:lstStyle/>
          <a:p>
            <a:pPr marL="0" indent="0" algn="ctr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altLang="en-US">
              <a:latin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6988"/>
            <a:ext cx="9153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368425" y="2744788"/>
            <a:ext cx="6911975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en-US" sz="2600" b="1">
                <a:latin typeface="Calibri" panose="020F0502020204030204" pitchFamily="34" charset="0"/>
              </a:rPr>
              <a:t>«Формирование читательского интереса </a:t>
            </a:r>
          </a:p>
          <a:p>
            <a:pPr hangingPunct="1">
              <a:lnSpc>
                <a:spcPct val="100000"/>
              </a:lnSpc>
            </a:pPr>
            <a:r>
              <a:rPr lang="ru-RU" altLang="en-US" sz="2600" b="1">
                <a:latin typeface="Calibri" panose="020F0502020204030204" pitchFamily="34" charset="0"/>
              </a:rPr>
              <a:t>            посредством интелект - карт»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42988" y="260350"/>
            <a:ext cx="6911975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en-US">
                <a:latin typeface="Times New Roman" panose="02020603050405020304" pitchFamily="18" charset="0"/>
              </a:rPr>
              <a:t>государственное бюджетное общеобразовательное учреждение </a:t>
            </a:r>
          </a:p>
          <a:p>
            <a:pPr algn="ctr" hangingPunct="1">
              <a:lnSpc>
                <a:spcPct val="100000"/>
              </a:lnSpc>
            </a:pPr>
            <a:r>
              <a:rPr lang="ru-RU" altLang="en-US">
                <a:latin typeface="Times New Roman" panose="02020603050405020304" pitchFamily="18" charset="0"/>
              </a:rPr>
              <a:t>Самарской области основная общеобразовательная школа №11 города Новокуйбышевска </a:t>
            </a:r>
          </a:p>
          <a:p>
            <a:pPr algn="ctr" hangingPunct="1">
              <a:lnSpc>
                <a:spcPct val="100000"/>
              </a:lnSpc>
            </a:pPr>
            <a:r>
              <a:rPr lang="ru-RU" altLang="en-US">
                <a:latin typeface="Times New Roman" panose="02020603050405020304" pitchFamily="18" charset="0"/>
              </a:rPr>
              <a:t> городского округа Новокуйбышевск Самарской области</a:t>
            </a:r>
          </a:p>
          <a:p>
            <a:pPr algn="ctr" hangingPunct="1">
              <a:lnSpc>
                <a:spcPct val="100000"/>
              </a:lnSpc>
            </a:pPr>
            <a:r>
              <a:rPr lang="ru-RU" altLang="en-US">
                <a:latin typeface="Times New Roman" panose="02020603050405020304" pitchFamily="18" charset="0"/>
              </a:rPr>
              <a:t>структурное подразделение «Детский сад «Колокольчик»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618163" y="5373688"/>
            <a:ext cx="3408362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en-US">
                <a:latin typeface="Times New Roman" panose="02020603050405020304" pitchFamily="18" charset="0"/>
              </a:rPr>
              <a:t>Выполнила: воспитатель СП</a:t>
            </a:r>
          </a:p>
          <a:p>
            <a:pPr hangingPunct="1">
              <a:lnSpc>
                <a:spcPct val="100000"/>
              </a:lnSpc>
            </a:pPr>
            <a:r>
              <a:rPr lang="ru-RU" altLang="en-US">
                <a:latin typeface="Times New Roman" panose="02020603050405020304" pitchFamily="18" charset="0"/>
              </a:rPr>
              <a:t>«Детский сад «Колокольчик»</a:t>
            </a:r>
          </a:p>
          <a:p>
            <a:pPr hangingPunct="1">
              <a:lnSpc>
                <a:spcPct val="100000"/>
              </a:lnSpc>
            </a:pPr>
            <a:r>
              <a:rPr lang="ru-RU" altLang="en-US">
                <a:latin typeface="Times New Roman" panose="02020603050405020304" pitchFamily="18" charset="0"/>
              </a:rPr>
              <a:t>Вандышева Виктория Романовна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25488" y="188913"/>
            <a:ext cx="818673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en-US" sz="3600" b="1">
                <a:latin typeface="Times New Roman" panose="02020603050405020304" pitchFamily="18" charset="0"/>
              </a:rPr>
              <a:t>Интелект – карта по сказке «Теремок»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7550150" cy="55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8350" y="188913"/>
            <a:ext cx="25701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en-US" sz="2800">
                <a:latin typeface="Times New Roman" panose="02020603050405020304" pitchFamily="18" charset="0"/>
              </a:rPr>
              <a:t>Средняя группа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3194050" cy="23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3679825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141663"/>
            <a:ext cx="4710113" cy="349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87375" y="0"/>
            <a:ext cx="85121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en-US" sz="3600" b="1">
                <a:latin typeface="Times New Roman" panose="02020603050405020304" pitchFamily="18" charset="0"/>
              </a:rPr>
              <a:t>Интелект – карта «Сказки о животных»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727392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95363" y="333375"/>
            <a:ext cx="41576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en-US" sz="2800">
                <a:latin typeface="Times New Roman" panose="02020603050405020304" pitchFamily="18" charset="0"/>
              </a:rPr>
              <a:t>Подготовительная  группа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3370262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068638"/>
            <a:ext cx="4732338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82638" y="188913"/>
            <a:ext cx="832643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en-US" sz="3200" b="1">
                <a:latin typeface="Times New Roman" panose="02020603050405020304" pitchFamily="18" charset="0"/>
              </a:rPr>
              <a:t>Интелект – карта по сказкам Пушкина А.С.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7324725" cy="549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00113" y="549275"/>
            <a:ext cx="69119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en-US" sz="2800" b="1" u="sng">
                <a:latin typeface="Times New Roman" panose="02020603050405020304" pitchFamily="18" charset="0"/>
              </a:rPr>
              <a:t>Рекомендации по применению интеллект- карт (из опыта работы):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827088" y="1773238"/>
            <a:ext cx="8135937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>
                <a:srgbClr val="002060"/>
              </a:buClr>
              <a:buSzPct val="45000"/>
              <a:buFont typeface="Wingdings" panose="05000000000000000000" pitchFamily="2" charset="2"/>
              <a:buChar char="Ø"/>
            </a:pPr>
            <a:r>
              <a:rPr lang="ru-RU" altLang="en-US" sz="2400" b="1">
                <a:latin typeface="Times New Roman" panose="02020603050405020304" pitchFamily="18" charset="0"/>
              </a:rPr>
              <a:t>задавайте больше вопросов;</a:t>
            </a:r>
          </a:p>
          <a:p>
            <a:pPr hangingPunct="1">
              <a:lnSpc>
                <a:spcPct val="100000"/>
              </a:lnSpc>
              <a:buClr>
                <a:srgbClr val="002060"/>
              </a:buClr>
              <a:buSzPct val="45000"/>
              <a:buFont typeface="Wingdings" panose="05000000000000000000" pitchFamily="2" charset="2"/>
              <a:buChar char="Ø"/>
            </a:pPr>
            <a:r>
              <a:rPr lang="ru-RU" altLang="en-US" sz="2400" b="1">
                <a:latin typeface="Times New Roman" panose="02020603050405020304" pitchFamily="18" charset="0"/>
              </a:rPr>
              <a:t>обращайте внимание на то, чтобы дети отвечали полным ответом; </a:t>
            </a:r>
          </a:p>
          <a:p>
            <a:pPr hangingPunct="1">
              <a:lnSpc>
                <a:spcPct val="100000"/>
              </a:lnSpc>
              <a:buClr>
                <a:srgbClr val="002060"/>
              </a:buClr>
              <a:buSzPct val="45000"/>
              <a:buFont typeface="Wingdings" panose="05000000000000000000" pitchFamily="2" charset="2"/>
              <a:buChar char="Ø"/>
            </a:pPr>
            <a:r>
              <a:rPr lang="ru-RU" altLang="en-US" sz="2400" b="1">
                <a:latin typeface="Times New Roman" panose="02020603050405020304" pitchFamily="18" charset="0"/>
              </a:rPr>
              <a:t>Беседуйте по карте; </a:t>
            </a:r>
          </a:p>
          <a:p>
            <a:pPr hangingPunct="1">
              <a:lnSpc>
                <a:spcPct val="100000"/>
              </a:lnSpc>
              <a:buClr>
                <a:srgbClr val="002060"/>
              </a:buClr>
              <a:buSzPct val="45000"/>
              <a:buFont typeface="Wingdings" panose="05000000000000000000" pitchFamily="2" charset="2"/>
              <a:buChar char="Ø"/>
            </a:pPr>
            <a:r>
              <a:rPr lang="ru-RU" altLang="en-US" sz="2400" b="1">
                <a:latin typeface="Times New Roman" panose="02020603050405020304" pitchFamily="18" charset="0"/>
              </a:rPr>
              <a:t>составляйте рассказы;</a:t>
            </a:r>
          </a:p>
          <a:p>
            <a:pPr hangingPunct="1">
              <a:lnSpc>
                <a:spcPct val="100000"/>
              </a:lnSpc>
              <a:buClr>
                <a:srgbClr val="002060"/>
              </a:buClr>
              <a:buSzPct val="45000"/>
              <a:buFont typeface="Wingdings" panose="05000000000000000000" pitchFamily="2" charset="2"/>
              <a:buChar char="Ø"/>
            </a:pPr>
            <a:r>
              <a:rPr lang="ru-RU" altLang="en-US" sz="2400" b="1">
                <a:latin typeface="Times New Roman" panose="02020603050405020304" pitchFamily="18" charset="0"/>
              </a:rPr>
              <a:t>добавляйте и усложняйте в соответствии с возрастом детей;</a:t>
            </a:r>
          </a:p>
          <a:p>
            <a:pPr hangingPunct="1">
              <a:lnSpc>
                <a:spcPct val="100000"/>
              </a:lnSpc>
              <a:buClr>
                <a:srgbClr val="002060"/>
              </a:buClr>
              <a:buSzPct val="45000"/>
              <a:buFont typeface="Wingdings" panose="05000000000000000000" pitchFamily="2" charset="2"/>
              <a:buChar char="Ø"/>
            </a:pPr>
            <a:r>
              <a:rPr lang="ru-RU" altLang="en-US" sz="2400" b="1">
                <a:latin typeface="Times New Roman" panose="02020603050405020304" pitchFamily="18" charset="0"/>
              </a:rPr>
              <a:t>экспериментируйте 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0000">
            <a:off x="5073650" y="4622800"/>
            <a:ext cx="966788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321050" y="188913"/>
            <a:ext cx="2501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en-US" sz="5400" b="1" u="sng">
                <a:latin typeface="Times New Roman" panose="02020603050405020304" pitchFamily="18" charset="0"/>
              </a:rPr>
              <a:t>Вывод: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11188" y="1339850"/>
            <a:ext cx="8280400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en-US" sz="2400" b="1">
                <a:latin typeface="Times New Roman" panose="02020603050405020304" pitchFamily="18" charset="0"/>
              </a:rPr>
              <a:t>В современном мире с большим потоком информации, применение интеллект- карт в образовательной деятельности даёт огромные положительные результаты. В условиях реализации ФГОС использование интеллект- карты позволяет осуществлять интеграцию областей. Данный метод является универсальным способом познания окружающего мира и знаний, накопленных человеком, а также формирует преемственность между детским садом и школой.</a:t>
            </a:r>
          </a:p>
          <a:p>
            <a:pPr hangingPunct="1">
              <a:lnSpc>
                <a:spcPct val="100000"/>
              </a:lnSpc>
            </a:pPr>
            <a:endParaRPr lang="ru-RU" altLang="en-US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</a:pPr>
            <a:endParaRPr lang="ru-RU" altLang="en-US">
              <a:latin typeface="Calibri" panose="020F0502020204030204" pitchFamily="34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0000">
            <a:off x="5507038" y="4622800"/>
            <a:ext cx="966787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54100" y="1123950"/>
            <a:ext cx="703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en-US" sz="5400" b="1">
                <a:latin typeface="Calibri" panose="020F0502020204030204" pitchFamily="34" charset="0"/>
              </a:rPr>
              <a:t>Спасибо за внимание!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20938"/>
            <a:ext cx="56165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95513" y="260350"/>
            <a:ext cx="5545137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en-US" sz="4800" b="1">
                <a:latin typeface="Times New Roman" panose="02020603050405020304" pitchFamily="18" charset="0"/>
              </a:rPr>
              <a:t>Актуальность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">
            <a:off x="7172325" y="323850"/>
            <a:ext cx="966788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643063"/>
            <a:ext cx="4714875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3929063" y="2786063"/>
            <a:ext cx="642937" cy="1071562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42938" y="3929063"/>
            <a:ext cx="5214937" cy="1500187"/>
          </a:xfrm>
          <a:prstGeom prst="rect">
            <a:avLst/>
          </a:pr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…новые идеи, подходы, формы и методы работы </a:t>
            </a:r>
          </a:p>
          <a:p>
            <a:pPr algn="ctr" hangingPunct="1">
              <a:lnSpc>
                <a:spcPct val="100000"/>
              </a:lnSpc>
            </a:pPr>
            <a:r>
              <a:rPr lang="ru-RU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в педагогической деятельности…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357813" y="4786313"/>
            <a:ext cx="642937" cy="1000125"/>
          </a:xfrm>
          <a:prstGeom prst="downArrow">
            <a:avLst>
              <a:gd name="adj1" fmla="val 50000"/>
              <a:gd name="adj2" fmla="val 38889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714750" y="5786438"/>
            <a:ext cx="4857750" cy="571500"/>
          </a:xfrm>
          <a:prstGeom prst="rect">
            <a:avLst/>
          </a:pr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en-US" sz="2800" b="1">
                <a:solidFill>
                  <a:srgbClr val="FFFFFF"/>
                </a:solidFill>
                <a:latin typeface="Times New Roman" panose="02020603050405020304" pitchFamily="18" charset="0"/>
              </a:rPr>
              <a:t>метод интеллект – карт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en-US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en-US" sz="2400">
                <a:latin typeface="Times New Roman" panose="02020603050405020304" pitchFamily="18" charset="0"/>
              </a:rPr>
              <a:t>Метод интеллект-карт”, был создан американским учёным и бизнесменом Тони Бьюзеном. По-английски он называется "mind maps". Буквально слово "mind" означает "ум", а слово "maps" — "карты". В итоге получаются "карты ума". Но чаще всего в переводах используется термин "интеллект-карты".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4213" y="3429000"/>
            <a:ext cx="7920037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endParaRPr lang="ru-RU" altLang="en-US" sz="2800" b="1">
              <a:latin typeface="Times New Roman" panose="02020603050405020304" pitchFamily="18" charset="0"/>
            </a:endParaRPr>
          </a:p>
          <a:p>
            <a:pPr hangingPunct="1">
              <a:lnSpc>
                <a:spcPct val="100000"/>
              </a:lnSpc>
            </a:pPr>
            <a:r>
              <a:rPr lang="ru-RU" altLang="en-US" sz="2800" b="1">
                <a:latin typeface="Times New Roman" panose="02020603050405020304" pitchFamily="18" charset="0"/>
              </a:rPr>
              <a:t>В мир дошкольных технологий, интеллект – карты пришли благодаря кандидату педагогических наук В. М. Акименко, который предложил использовать этот метод для развития связной речи у детей.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0350"/>
            <a:ext cx="37877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4213" y="260350"/>
            <a:ext cx="44640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en-US" sz="2000" b="1" u="sng">
                <a:latin typeface="Times New Roman" panose="02020603050405020304" pitchFamily="18" charset="0"/>
              </a:rPr>
              <a:t>Метод «интеллект-карт»  </a:t>
            </a:r>
            <a:r>
              <a:rPr lang="ru-RU" altLang="en-US" sz="2000" b="1">
                <a:latin typeface="Times New Roman" panose="02020603050405020304" pitchFamily="18" charset="0"/>
              </a:rPr>
              <a:t>был создан американским учёным и бизнесменом Тони Бьюзеном. По-английски он называется "mind maps". Буквально слово "mind" означает "ум", а слово "maps" — "карты". В итоге получаются "карты ума". Но чаще всего в переводах используется термин "интеллект-карты".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11188" y="3789363"/>
            <a:ext cx="8353425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endParaRPr lang="ru-RU" altLang="en-US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</a:pPr>
            <a:r>
              <a:rPr lang="ru-RU" altLang="en-US" sz="2400" b="1" u="sng">
                <a:latin typeface="Times New Roman" panose="02020603050405020304" pitchFamily="18" charset="0"/>
              </a:rPr>
              <a:t>Метод  интеллект- карт </a:t>
            </a:r>
            <a:r>
              <a:rPr lang="ru-RU" altLang="en-US" sz="2400" b="1">
                <a:latin typeface="Times New Roman" panose="02020603050405020304" pitchFamily="18" charset="0"/>
              </a:rPr>
              <a:t>помогает пробудить у ребёнка способность к изображению окружающего мира,  структурировать информацию, которую ребенку предстоит усвоить, разбить ее на конкретные образные единицы.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11188" y="333375"/>
            <a:ext cx="5472112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en-US" sz="2800" b="1" u="sng">
                <a:latin typeface="Times New Roman" panose="02020603050405020304" pitchFamily="18" charset="0"/>
              </a:rPr>
              <a:t>Интеллектуальная карта</a:t>
            </a:r>
            <a:r>
              <a:rPr lang="ru-RU" altLang="en-US" sz="2800" b="1">
                <a:latin typeface="Times New Roman" panose="02020603050405020304" pitchFamily="18" charset="0"/>
              </a:rPr>
              <a:t> – это уникальный и простой метод запоминания информации,    с помощью которого развиваются как творческие, так и речевые способности детей и активизируется мышление.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476250"/>
            <a:ext cx="28797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00113" y="836613"/>
            <a:ext cx="7920037" cy="51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endParaRPr lang="ru-RU" altLang="en-US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buClr>
                <a:srgbClr val="002060"/>
              </a:buClr>
              <a:buSzPct val="45000"/>
              <a:buFont typeface="Wingdings" panose="05000000000000000000" pitchFamily="2" charset="2"/>
              <a:buChar char="v"/>
            </a:pPr>
            <a:r>
              <a:rPr lang="ru-RU" altLang="en-US" sz="2400" b="1">
                <a:latin typeface="Times New Roman" panose="02020603050405020304" pitchFamily="18" charset="0"/>
              </a:rPr>
              <a:t>Главная идея обводится в центре страницы.</a:t>
            </a:r>
          </a:p>
          <a:p>
            <a:pPr hangingPunct="1">
              <a:lnSpc>
                <a:spcPct val="100000"/>
              </a:lnSpc>
              <a:buClr>
                <a:srgbClr val="002060"/>
              </a:buClr>
              <a:buSzPct val="45000"/>
              <a:buFont typeface="Wingdings" panose="05000000000000000000" pitchFamily="2" charset="2"/>
              <a:buChar char="v"/>
            </a:pPr>
            <a:r>
              <a:rPr lang="ru-RU" altLang="en-US" sz="2400" b="1">
                <a:latin typeface="Times New Roman" panose="02020603050405020304" pitchFamily="18" charset="0"/>
              </a:rPr>
              <a:t>Лист располагается горизонтально.</a:t>
            </a:r>
          </a:p>
          <a:p>
            <a:pPr hangingPunct="1">
              <a:lnSpc>
                <a:spcPct val="100000"/>
              </a:lnSpc>
              <a:buClr>
                <a:srgbClr val="002060"/>
              </a:buClr>
              <a:buSzPct val="45000"/>
              <a:buFont typeface="Wingdings" panose="05000000000000000000" pitchFamily="2" charset="2"/>
              <a:buChar char="v"/>
            </a:pPr>
            <a:r>
              <a:rPr lang="ru-RU" altLang="en-US" sz="2400" b="1">
                <a:latin typeface="Times New Roman" panose="02020603050405020304" pitchFamily="18" charset="0"/>
              </a:rPr>
              <a:t>Писать надо разборчиво печатными заглавными буквами.</a:t>
            </a:r>
          </a:p>
          <a:p>
            <a:pPr hangingPunct="1">
              <a:lnSpc>
                <a:spcPct val="100000"/>
              </a:lnSpc>
              <a:buClr>
                <a:srgbClr val="002060"/>
              </a:buClr>
              <a:buSzPct val="45000"/>
              <a:buFont typeface="Wingdings" panose="05000000000000000000" pitchFamily="2" charset="2"/>
              <a:buChar char="v"/>
            </a:pPr>
            <a:r>
              <a:rPr lang="ru-RU" altLang="en-US" sz="2400" b="1">
                <a:latin typeface="Times New Roman" panose="02020603050405020304" pitchFamily="18" charset="0"/>
              </a:rPr>
              <a:t>Для каждого ключевого момента проводятся расходящиеся от центра ответвления (в любом направлении), используя ручки, карандаши или фломастеры разного цвета.</a:t>
            </a:r>
          </a:p>
          <a:p>
            <a:pPr hangingPunct="1">
              <a:lnSpc>
                <a:spcPct val="100000"/>
              </a:lnSpc>
              <a:buClr>
                <a:srgbClr val="002060"/>
              </a:buClr>
              <a:buSzPct val="45000"/>
              <a:buFont typeface="Wingdings" panose="05000000000000000000" pitchFamily="2" charset="2"/>
              <a:buChar char="v"/>
            </a:pPr>
            <a:r>
              <a:rPr lang="ru-RU" altLang="en-US" sz="2400" b="1">
                <a:latin typeface="Times New Roman" panose="02020603050405020304" pitchFamily="18" charset="0"/>
              </a:rPr>
              <a:t>Каждая мысль обводится.</a:t>
            </a:r>
          </a:p>
          <a:p>
            <a:pPr hangingPunct="1">
              <a:lnSpc>
                <a:spcPct val="100000"/>
              </a:lnSpc>
              <a:buClr>
                <a:srgbClr val="002060"/>
              </a:buClr>
              <a:buSzPct val="45000"/>
              <a:buFont typeface="Wingdings" panose="05000000000000000000" pitchFamily="2" charset="2"/>
              <a:buChar char="v"/>
            </a:pPr>
            <a:r>
              <a:rPr lang="ru-RU" altLang="en-US" sz="2400" b="1">
                <a:latin typeface="Times New Roman" panose="02020603050405020304" pitchFamily="18" charset="0"/>
              </a:rPr>
              <a:t>В процессе моделирования добавляются символы и иллюстрации.</a:t>
            </a:r>
          </a:p>
          <a:p>
            <a:pPr hangingPunct="1">
              <a:lnSpc>
                <a:spcPct val="100000"/>
              </a:lnSpc>
              <a:buClr>
                <a:srgbClr val="002060"/>
              </a:buClr>
              <a:buSzPct val="45000"/>
              <a:buFont typeface="Wingdings" panose="05000000000000000000" pitchFamily="2" charset="2"/>
              <a:buChar char="v"/>
            </a:pPr>
            <a:r>
              <a:rPr lang="ru-RU" altLang="en-US" sz="2400" b="1">
                <a:latin typeface="Times New Roman" panose="02020603050405020304" pitchFamily="18" charset="0"/>
              </a:rPr>
              <a:t>Наглядность представлена в виде предметов, объектов, рисунков и т.д.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11188" y="0"/>
            <a:ext cx="7488237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en-US" sz="3200" b="1" u="sng">
                <a:latin typeface="Times New Roman" panose="02020603050405020304" pitchFamily="18" charset="0"/>
              </a:rPr>
              <a:t>Общие требования к составлению  </a:t>
            </a:r>
          </a:p>
          <a:p>
            <a:pPr algn="ctr" hangingPunct="1">
              <a:lnSpc>
                <a:spcPct val="100000"/>
              </a:lnSpc>
            </a:pPr>
            <a:r>
              <a:rPr lang="ru-RU" altLang="en-US" sz="3200" b="1" u="sng">
                <a:latin typeface="Times New Roman" panose="02020603050405020304" pitchFamily="18" charset="0"/>
              </a:rPr>
              <a:t>интеллект –карты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000">
            <a:off x="7643813" y="4972050"/>
            <a:ext cx="966787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3132138" y="2276475"/>
            <a:ext cx="2952750" cy="10795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en-US" sz="3600" b="1">
                <a:solidFill>
                  <a:srgbClr val="FFFFFF"/>
                </a:solidFill>
                <a:latin typeface="Times New Roman" panose="02020603050405020304" pitchFamily="18" charset="0"/>
              </a:rPr>
              <a:t>И</a:t>
            </a:r>
            <a:r>
              <a:rPr lang="ru-RU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  <a:t>нтелект-карта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877050" y="3573463"/>
            <a:ext cx="1511300" cy="360362"/>
          </a:xfrm>
          <a:prstGeom prst="wedgeRoundRectCallout">
            <a:avLst>
              <a:gd name="adj1" fmla="val -43519"/>
              <a:gd name="adj2" fmla="val 70000"/>
              <a:gd name="adj3" fmla="val 16667"/>
            </a:avLst>
          </a:prstGeom>
          <a:gradFill rotWithShape="0">
            <a:gsLst>
              <a:gs pos="0">
                <a:srgbClr val="FFE5E5"/>
              </a:gs>
              <a:gs pos="100000">
                <a:srgbClr val="FFA7A4"/>
              </a:gs>
            </a:gsLst>
            <a:lin ang="5400000" scaled="1"/>
          </a:gradFill>
          <a:ln w="9360" cap="flat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en-US" sz="2000">
                <a:latin typeface="Times New Roman" panose="02020603050405020304" pitchFamily="18" charset="0"/>
              </a:rPr>
              <a:t>Речь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9388" y="1484313"/>
            <a:ext cx="1728787" cy="4895850"/>
          </a:xfrm>
          <a:prstGeom prst="rect">
            <a:avLst/>
          </a:prstGeom>
          <a:gradFill rotWithShape="0">
            <a:gsLst>
              <a:gs pos="0">
                <a:srgbClr val="CE3A36"/>
              </a:gs>
              <a:gs pos="100000">
                <a:srgbClr val="9C2F2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en-US" sz="2400" b="1" u="sng">
                <a:solidFill>
                  <a:srgbClr val="FFFFFF"/>
                </a:solidFill>
                <a:latin typeface="Times New Roman" panose="02020603050405020304" pitchFamily="18" charset="0"/>
              </a:rPr>
              <a:t>Полезные свойства интеллект-карт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835150" y="1700213"/>
            <a:ext cx="977900" cy="484187"/>
          </a:xfrm>
          <a:prstGeom prst="rightArrow">
            <a:avLst>
              <a:gd name="adj1" fmla="val 50000"/>
              <a:gd name="adj2" fmla="val 50492"/>
            </a:avLst>
          </a:prstGeom>
          <a:gradFill rotWithShape="0">
            <a:gsLst>
              <a:gs pos="0">
                <a:srgbClr val="CE3A36"/>
              </a:gs>
              <a:gs pos="100000">
                <a:srgbClr val="9C2F2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1908175" y="2420938"/>
            <a:ext cx="977900" cy="484187"/>
          </a:xfrm>
          <a:prstGeom prst="rightArrow">
            <a:avLst>
              <a:gd name="adj1" fmla="val 50000"/>
              <a:gd name="adj2" fmla="val 50492"/>
            </a:avLst>
          </a:prstGeom>
          <a:gradFill rotWithShape="0">
            <a:gsLst>
              <a:gs pos="0">
                <a:srgbClr val="CE3A36"/>
              </a:gs>
              <a:gs pos="100000">
                <a:srgbClr val="9C2F2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1908175" y="3284538"/>
            <a:ext cx="977900" cy="484187"/>
          </a:xfrm>
          <a:prstGeom prst="rightArrow">
            <a:avLst>
              <a:gd name="adj1" fmla="val 50000"/>
              <a:gd name="adj2" fmla="val 50492"/>
            </a:avLst>
          </a:prstGeom>
          <a:gradFill rotWithShape="0">
            <a:gsLst>
              <a:gs pos="0">
                <a:srgbClr val="CE3A36"/>
              </a:gs>
              <a:gs pos="100000">
                <a:srgbClr val="9C2F2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1908175" y="4076700"/>
            <a:ext cx="977900" cy="484188"/>
          </a:xfrm>
          <a:prstGeom prst="rightArrow">
            <a:avLst>
              <a:gd name="adj1" fmla="val 50000"/>
              <a:gd name="adj2" fmla="val 50492"/>
            </a:avLst>
          </a:prstGeom>
          <a:gradFill rotWithShape="0">
            <a:gsLst>
              <a:gs pos="0">
                <a:srgbClr val="CE3A36"/>
              </a:gs>
              <a:gs pos="100000">
                <a:srgbClr val="9C2F2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908175" y="4868863"/>
            <a:ext cx="977900" cy="484187"/>
          </a:xfrm>
          <a:prstGeom prst="rightArrow">
            <a:avLst>
              <a:gd name="adj1" fmla="val 50000"/>
              <a:gd name="adj2" fmla="val 50492"/>
            </a:avLst>
          </a:prstGeom>
          <a:gradFill rotWithShape="0">
            <a:gsLst>
              <a:gs pos="0">
                <a:srgbClr val="CE3A36"/>
              </a:gs>
              <a:gs pos="100000">
                <a:srgbClr val="9C2F2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1908175" y="5876925"/>
            <a:ext cx="977900" cy="484188"/>
          </a:xfrm>
          <a:prstGeom prst="rightArrow">
            <a:avLst>
              <a:gd name="adj1" fmla="val 50000"/>
              <a:gd name="adj2" fmla="val 50492"/>
            </a:avLst>
          </a:prstGeom>
          <a:gradFill rotWithShape="0">
            <a:gsLst>
              <a:gs pos="0">
                <a:srgbClr val="CE3A36"/>
              </a:gs>
              <a:gs pos="100000">
                <a:srgbClr val="9C2F2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2987675" y="1052513"/>
            <a:ext cx="5688013" cy="1079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5E5"/>
              </a:gs>
              <a:gs pos="100000">
                <a:srgbClr val="FFA7A4"/>
              </a:gs>
            </a:gsLst>
            <a:lin ang="5400000" scaled="1"/>
          </a:gradFill>
          <a:ln w="9360" cap="flat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ru-RU" altLang="en-US" sz="1400" b="1" i="1">
              <a:latin typeface="Times New Roman" panose="02020603050405020304" pitchFamily="18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ru-RU" altLang="en-US" sz="2000" b="1" i="1" u="sng">
                <a:latin typeface="Times New Roman" panose="02020603050405020304" pitchFamily="18" charset="0"/>
              </a:rPr>
              <a:t>Наглядность</a:t>
            </a:r>
            <a:r>
              <a:rPr lang="ru-RU" altLang="en-US" sz="2000" b="1" i="1">
                <a:latin typeface="Times New Roman" panose="02020603050405020304" pitchFamily="18" charset="0"/>
              </a:rPr>
              <a:t> </a:t>
            </a:r>
            <a:r>
              <a:rPr lang="ru-RU" altLang="en-US" sz="1400" b="1" i="1">
                <a:latin typeface="Times New Roman" panose="02020603050405020304" pitchFamily="18" charset="0"/>
              </a:rPr>
              <a:t>                                                                                              </a:t>
            </a:r>
            <a:r>
              <a:rPr lang="ru-RU" altLang="en-US" sz="1600" b="1" i="1">
                <a:latin typeface="Times New Roman" panose="02020603050405020304" pitchFamily="18" charset="0"/>
              </a:rPr>
              <a:t>Вся проблема  с ее многочисленными сторонами и гранями оказывается прямо перед вами, ее можно окинуть одним взглядом.</a:t>
            </a:r>
          </a:p>
          <a:p>
            <a:pPr algn="ctr" hangingPunct="1">
              <a:lnSpc>
                <a:spcPct val="100000"/>
              </a:lnSpc>
            </a:pPr>
            <a:r>
              <a:rPr lang="ru-RU" altLang="en-US" sz="1600" i="1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987675" y="2133600"/>
            <a:ext cx="5688013" cy="792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5E5"/>
              </a:gs>
              <a:gs pos="100000">
                <a:srgbClr val="FFA7A4"/>
              </a:gs>
            </a:gsLst>
            <a:lin ang="5400000" scaled="1"/>
          </a:gradFill>
          <a:ln w="9360" cap="flat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en-US" sz="1400" b="1" i="1">
                <a:latin typeface="Times New Roman" panose="02020603050405020304" pitchFamily="18" charset="0"/>
              </a:rPr>
              <a:t>		</a:t>
            </a:r>
            <a:r>
              <a:rPr lang="ru-RU" altLang="en-US" sz="2000" b="1" i="1" u="sng">
                <a:latin typeface="Times New Roman" panose="02020603050405020304" pitchFamily="18" charset="0"/>
              </a:rPr>
              <a:t>Привлекательность</a:t>
            </a:r>
          </a:p>
          <a:p>
            <a:pPr hangingPunct="1">
              <a:lnSpc>
                <a:spcPct val="100000"/>
              </a:lnSpc>
            </a:pPr>
            <a:r>
              <a:rPr lang="ru-RU" altLang="en-US" sz="1600" b="1" i="1">
                <a:latin typeface="Times New Roman" panose="02020603050405020304" pitchFamily="18" charset="0"/>
              </a:rPr>
              <a:t>Хорошая интеллектуальная карта имеет свою эстетику, ее рассматривать не только интересно, но и приятно. 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2987675" y="2997200"/>
            <a:ext cx="5688013" cy="792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5E5"/>
              </a:gs>
              <a:gs pos="100000">
                <a:srgbClr val="FFA7A4"/>
              </a:gs>
            </a:gsLst>
            <a:lin ang="5400000" scaled="1"/>
          </a:gradFill>
          <a:ln w="9360" cap="flat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ru-RU" altLang="en-US" sz="1400" b="1" i="1" u="sng">
              <a:latin typeface="Times New Roman" panose="02020603050405020304" pitchFamily="18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ru-RU" altLang="en-US" sz="2000" b="1" i="1" u="sng">
                <a:latin typeface="Times New Roman" panose="02020603050405020304" pitchFamily="18" charset="0"/>
              </a:rPr>
              <a:t>Запоминаемость</a:t>
            </a:r>
            <a:r>
              <a:rPr lang="ru-RU" altLang="en-US" sz="1400" b="1" i="1" u="sng">
                <a:latin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ru-RU" altLang="en-US" sz="1600" b="1" i="1">
                <a:latin typeface="Times New Roman" panose="02020603050405020304" pitchFamily="18" charset="0"/>
              </a:rPr>
              <a:t>Благодаря использованию образов и цвета интеллект-карта легко запоминается.</a:t>
            </a:r>
          </a:p>
          <a:p>
            <a:pPr algn="ctr" hangingPunct="1">
              <a:lnSpc>
                <a:spcPct val="100000"/>
              </a:lnSpc>
            </a:pPr>
            <a:endParaRPr lang="ru-RU" altLang="en-US" sz="2000" b="1" i="1" u="sng">
              <a:latin typeface="Times New Roman" panose="02020603050405020304" pitchFamily="18" charset="0"/>
            </a:endParaRP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2987675" y="3860800"/>
            <a:ext cx="5688013" cy="792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5E5"/>
              </a:gs>
              <a:gs pos="100000">
                <a:srgbClr val="FFA7A4"/>
              </a:gs>
            </a:gsLst>
            <a:lin ang="5400000" scaled="1"/>
          </a:gradFill>
          <a:ln w="9360" cap="flat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ru-RU" altLang="en-US" sz="2000" b="1" i="1" u="sng">
              <a:latin typeface="Times New Roman" panose="02020603050405020304" pitchFamily="18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ru-RU" altLang="en-US" sz="2000" b="1" i="1" u="sng">
                <a:latin typeface="Times New Roman" panose="02020603050405020304" pitchFamily="18" charset="0"/>
              </a:rPr>
              <a:t>Своевременность                                                  </a:t>
            </a:r>
            <a:r>
              <a:rPr lang="ru-RU" altLang="en-US" sz="1600" b="1" i="1">
                <a:latin typeface="Times New Roman" panose="02020603050405020304" pitchFamily="18" charset="0"/>
              </a:rPr>
              <a:t>Интеллект-карта помогает выявить  недостаток информации и понять, какой информации не хватает; </a:t>
            </a:r>
          </a:p>
          <a:p>
            <a:pPr algn="ctr" hangingPunct="1">
              <a:lnSpc>
                <a:spcPct val="100000"/>
              </a:lnSpc>
            </a:pPr>
            <a:endParaRPr lang="ru-RU" altLang="en-US" sz="2000" b="1" i="1" u="sng">
              <a:latin typeface="Times New Roman" panose="02020603050405020304" pitchFamily="18" charset="0"/>
            </a:endParaRP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2987675" y="4724400"/>
            <a:ext cx="5688013" cy="7191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5E5"/>
              </a:gs>
              <a:gs pos="100000">
                <a:srgbClr val="FFA7A4"/>
              </a:gs>
            </a:gsLst>
            <a:lin ang="5400000" scaled="1"/>
          </a:gradFill>
          <a:ln w="9360" cap="flat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ru-RU" altLang="en-US" sz="1400" b="1" i="1" u="sng">
              <a:latin typeface="Times New Roman" panose="02020603050405020304" pitchFamily="18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ru-RU" altLang="en-US" sz="2000" b="1" i="1" u="sng">
                <a:latin typeface="Times New Roman" panose="02020603050405020304" pitchFamily="18" charset="0"/>
              </a:rPr>
              <a:t>Творчество                                                          </a:t>
            </a:r>
            <a:r>
              <a:rPr lang="ru-RU" altLang="en-US" sz="1600" b="1" i="1">
                <a:latin typeface="Times New Roman" panose="02020603050405020304" pitchFamily="18" charset="0"/>
              </a:rPr>
              <a:t>Интеллект- карта стимулирует творчество, помогает найти нестандартные пути решения </a:t>
            </a:r>
          </a:p>
          <a:p>
            <a:pPr algn="ctr" hangingPunct="1">
              <a:lnSpc>
                <a:spcPct val="100000"/>
              </a:lnSpc>
            </a:pPr>
            <a:endParaRPr lang="ru-RU" altLang="en-US" sz="2000" b="1" i="1" u="sng">
              <a:latin typeface="Times New Roman" panose="02020603050405020304" pitchFamily="18" charset="0"/>
            </a:endParaRP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2987675" y="5518150"/>
            <a:ext cx="5688013" cy="10080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5E5"/>
              </a:gs>
              <a:gs pos="100000">
                <a:srgbClr val="FFA7A4"/>
              </a:gs>
            </a:gsLst>
            <a:lin ang="5400000" scaled="1"/>
          </a:gradFill>
          <a:ln w="9360" cap="flat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endParaRPr lang="ru-RU" altLang="en-US" sz="2000" b="1" i="1" u="sng">
              <a:latin typeface="Times New Roman" panose="02020603050405020304" pitchFamily="18" charset="0"/>
            </a:endParaRPr>
          </a:p>
          <a:p>
            <a:pPr hangingPunct="1">
              <a:lnSpc>
                <a:spcPct val="100000"/>
              </a:lnSpc>
            </a:pPr>
            <a:r>
              <a:rPr lang="ru-RU" altLang="en-US" sz="2000" b="1" i="1">
                <a:latin typeface="Times New Roman" panose="02020603050405020304" pitchFamily="18" charset="0"/>
              </a:rPr>
              <a:t>	</a:t>
            </a:r>
            <a:r>
              <a:rPr lang="ru-RU" altLang="en-US" sz="2000" b="1" i="1" u="sng">
                <a:latin typeface="Times New Roman" panose="02020603050405020304" pitchFamily="18" charset="0"/>
              </a:rPr>
              <a:t>Возможность пересмотра                                                  </a:t>
            </a:r>
            <a:r>
              <a:rPr lang="ru-RU" altLang="en-US" sz="1600" b="1" i="1">
                <a:latin typeface="Times New Roman" panose="02020603050405020304" pitchFamily="18" charset="0"/>
              </a:rPr>
              <a:t>Пересмотр интеллект- карты через некоторое время помогает усвоить картину в целом, запомнить ее, а также увидеть новые идеи. </a:t>
            </a:r>
          </a:p>
          <a:p>
            <a:pPr hangingPunct="1">
              <a:lnSpc>
                <a:spcPct val="100000"/>
              </a:lnSpc>
            </a:pPr>
            <a:endParaRPr lang="ru-RU" altLang="en-US" sz="2000" b="1" i="1" u="sng">
              <a:latin typeface="Times New Roman" panose="02020603050405020304" pitchFamily="18" charset="0"/>
            </a:endParaRP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1042988" y="0"/>
            <a:ext cx="6696075" cy="836613"/>
          </a:xfrm>
          <a:prstGeom prst="wedgeRoundRectCallout">
            <a:avLst>
              <a:gd name="adj1" fmla="val -43519"/>
              <a:gd name="adj2" fmla="val 70000"/>
              <a:gd name="adj3" fmla="val 16667"/>
            </a:avLst>
          </a:prstGeom>
          <a:gradFill rotWithShape="0">
            <a:gsLst>
              <a:gs pos="0">
                <a:srgbClr val="FFE5E5"/>
              </a:gs>
              <a:gs pos="100000">
                <a:srgbClr val="FFA7A4"/>
              </a:gs>
            </a:gsLst>
            <a:lin ang="5400000" scaled="1"/>
          </a:gradFill>
          <a:ln w="9360" cap="flat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en-US" sz="1400" b="1" i="1">
                <a:latin typeface="Times New Roman" panose="02020603050405020304" pitchFamily="18" charset="0"/>
              </a:rPr>
              <a:t>«Учите ребёнка каким-нибудь неизвестным ему пяти словам - он будет долго и напрасно мучиться, но свяжите двадцать таких слов с картинками, и он усвоит на лету».			 К. Д. Ушинский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47700" y="333375"/>
            <a:ext cx="84963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en-US" sz="3600" b="1" u="sng">
                <a:latin typeface="Times New Roman" panose="02020603050405020304" pitchFamily="18" charset="0"/>
              </a:rPr>
              <a:t>Закрепление и обобщение материала.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116013" y="1557338"/>
            <a:ext cx="6264275" cy="91440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en-US" sz="2000" b="1">
                <a:latin typeface="Times New Roman" panose="02020603050405020304" pitchFamily="18" charset="0"/>
              </a:rPr>
              <a:t>Создание обобщенной интеллект -карты может являться итоговой работой по изученным темам.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692275" y="2636838"/>
            <a:ext cx="6264275" cy="2016125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en-US" sz="2000" b="1">
                <a:latin typeface="Times New Roman" panose="02020603050405020304" pitchFamily="18" charset="0"/>
              </a:rPr>
              <a:t>Выполняя данное задание, дети развивают умение выделить главную мысль, припоминание изученного или выявление уровня знаний, пополняется активный и пассивный словарь по изученной лексической теме, развиваются умения составлять и распространять предложения.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66950" y="4797425"/>
            <a:ext cx="6264275" cy="91440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en-US" sz="2000" b="1">
                <a:latin typeface="Times New Roman" panose="02020603050405020304" pitchFamily="18" charset="0"/>
              </a:rPr>
              <a:t>Работа проводится, как индивидуально, так и фронтально.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4380000">
            <a:off x="7301706" y="1875632"/>
            <a:ext cx="1050925" cy="779462"/>
          </a:xfrm>
          <a:prstGeom prst="curvedDownArrow">
            <a:avLst>
              <a:gd name="adj1" fmla="val 26965"/>
              <a:gd name="adj2" fmla="val 53931"/>
              <a:gd name="adj3" fmla="val 33333"/>
            </a:avLst>
          </a:prstGeom>
          <a:solidFill>
            <a:srgbClr val="FFFFFF"/>
          </a:solidFill>
          <a:ln w="25560" cap="flat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rot="4380000">
            <a:off x="7817644" y="4015581"/>
            <a:ext cx="1050925" cy="779463"/>
          </a:xfrm>
          <a:prstGeom prst="curvedDownArrow">
            <a:avLst>
              <a:gd name="adj1" fmla="val 26965"/>
              <a:gd name="adj2" fmla="val 53931"/>
              <a:gd name="adj3" fmla="val 33333"/>
            </a:avLst>
          </a:prstGeom>
          <a:solidFill>
            <a:srgbClr val="FFFFFF"/>
          </a:solidFill>
          <a:ln w="25560" cap="flat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69938" y="188913"/>
            <a:ext cx="27289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en-US" sz="2800">
                <a:latin typeface="Times New Roman" panose="02020603050405020304" pitchFamily="18" charset="0"/>
              </a:rPr>
              <a:t>Младшая группа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96975"/>
            <a:ext cx="2447925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2576512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6338"/>
            <a:ext cx="3970338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Office PowerPoint</Application>
  <PresentationFormat>On-screen Show (4:3)</PresentationFormat>
  <Paragraphs>84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Times New Roman</vt:lpstr>
      <vt:lpstr>Calibri</vt:lpstr>
      <vt:lpstr>Microsoft YaHei</vt:lpstr>
      <vt:lpstr>Arial</vt:lpstr>
      <vt:lpstr>Lucida Sans Unicode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word</cp:lastModifiedBy>
  <cp:revision>1</cp:revision>
  <cp:lastPrinted>1601-01-01T00:00:00Z</cp:lastPrinted>
  <dcterms:created xsi:type="dcterms:W3CDTF">1601-01-01T00:00:00Z</dcterms:created>
  <dcterms:modified xsi:type="dcterms:W3CDTF">2020-03-29T15:48:00Z</dcterms:modified>
</cp:coreProperties>
</file>